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69" r:id="rId4"/>
    <p:sldId id="270" r:id="rId5"/>
    <p:sldId id="271" r:id="rId6"/>
    <p:sldId id="272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60AF9-BD4E-0544-A11F-24F6BBB7390F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CA33-A3A6-7849-8E91-34063A92C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8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3D2F4-2A0C-4244-B12C-2ED3D6094D51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98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533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529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054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8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50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2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63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4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44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05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37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452" y="540164"/>
            <a:ext cx="7772400" cy="1470025"/>
          </a:xfrm>
        </p:spPr>
        <p:txBody>
          <a:bodyPr/>
          <a:lstStyle/>
          <a:p>
            <a:r>
              <a:rPr lang="en-US" dirty="0" smtClean="0"/>
              <a:t>Information Security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79" y="2143538"/>
            <a:ext cx="8823738" cy="2682461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Topic: Architectural Aid to Secure Systems Engineering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V. Kamakoti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RISE LAB, Department of Computer Science and Engineering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IIT Madras</a:t>
            </a:r>
          </a:p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Session – 7: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STRUCTURED COMPUTER ORGANIZATION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5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Organization </a:t>
            </a:r>
            <a:r>
              <a:rPr lang="en-US" dirty="0" err="1" smtClean="0"/>
              <a:t>Vs</a:t>
            </a:r>
            <a:r>
              <a:rPr lang="en-US" dirty="0" smtClean="0"/>
              <a:t> Computer Architecture</a:t>
            </a:r>
          </a:p>
          <a:p>
            <a:r>
              <a:rPr lang="en-US" dirty="0" smtClean="0"/>
              <a:t>Application Binary Interface (ABI)</a:t>
            </a:r>
          </a:p>
          <a:p>
            <a:pPr lvl="1"/>
            <a:r>
              <a:rPr lang="en-US" dirty="0" smtClean="0"/>
              <a:t>Compiler and Operating Systems interact with Architecture</a:t>
            </a:r>
          </a:p>
          <a:p>
            <a:pPr lvl="1"/>
            <a:r>
              <a:rPr lang="en-US" dirty="0" smtClean="0"/>
              <a:t>Compiler to Machine Language Translation</a:t>
            </a:r>
          </a:p>
          <a:p>
            <a:pPr lvl="1"/>
            <a:r>
              <a:rPr lang="en-US" dirty="0" smtClean="0"/>
              <a:t>Instruction Set Architecture (ISA) is crucial</a:t>
            </a:r>
          </a:p>
          <a:p>
            <a:r>
              <a:rPr lang="en-US" dirty="0" smtClean="0"/>
              <a:t>Understand the Compiler-Architecture ABI</a:t>
            </a:r>
          </a:p>
        </p:txBody>
      </p:sp>
    </p:spTree>
    <p:extLst>
      <p:ext uri="{BB962C8B-B14F-4D97-AF65-F5344CB8AC3E}">
        <p14:creationId xmlns:p14="http://schemas.microsoft.com/office/powerpoint/2010/main" xmlns="" val="245981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09800" y="533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Structured Computer Organization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33600" y="1295400"/>
            <a:ext cx="434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Programming Language level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33600" y="2286000"/>
            <a:ext cx="434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Assembly Language level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33600" y="3352800"/>
            <a:ext cx="434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Operating Systems level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057400" y="4419600"/>
            <a:ext cx="449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Microprogramming level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057400" y="5334000"/>
            <a:ext cx="449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Digital Logic level</a:t>
            </a:r>
          </a:p>
        </p:txBody>
      </p:sp>
      <p:sp>
        <p:nvSpPr>
          <p:cNvPr id="14344" name="AutoShape 8"/>
          <p:cNvSpPr>
            <a:spLocks/>
          </p:cNvSpPr>
          <p:nvPr/>
        </p:nvSpPr>
        <p:spPr bwMode="auto">
          <a:xfrm>
            <a:off x="1676400" y="4419600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1447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Computer</a:t>
            </a:r>
          </a:p>
          <a:p>
            <a:pPr>
              <a:spcBef>
                <a:spcPct val="50000"/>
              </a:spcBef>
            </a:pPr>
            <a:r>
              <a:rPr lang="en-US" sz="1800"/>
              <a:t>Architecture</a:t>
            </a: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343400" y="182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3434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3434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3434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6781800" y="0"/>
            <a:ext cx="2362200" cy="1295400"/>
          </a:xfrm>
          <a:prstGeom prst="cloudCallout">
            <a:avLst>
              <a:gd name="adj1" fmla="val -59880"/>
              <a:gd name="adj2" fmla="val 764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/>
              <a:t>Compilers ask</a:t>
            </a:r>
          </a:p>
          <a:p>
            <a:pPr algn="ctr"/>
            <a:r>
              <a:rPr lang="en-US" sz="1000" b="1"/>
              <a:t>for features from the </a:t>
            </a:r>
          </a:p>
          <a:p>
            <a:pPr algn="ctr"/>
            <a:r>
              <a:rPr lang="en-US" sz="1000" b="1"/>
              <a:t>Architecture to </a:t>
            </a:r>
          </a:p>
          <a:p>
            <a:pPr algn="ctr"/>
            <a:r>
              <a:rPr lang="en-US" sz="1000" b="1"/>
              <a:t>induce more sophistication</a:t>
            </a:r>
          </a:p>
          <a:p>
            <a:pPr algn="ctr"/>
            <a:r>
              <a:rPr lang="en-US" sz="1000" b="1"/>
              <a:t>in the Programming Languages</a:t>
            </a:r>
            <a:endParaRPr lang="en-US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6781800" y="1143000"/>
            <a:ext cx="2362200" cy="1295400"/>
          </a:xfrm>
          <a:prstGeom prst="cloudCallout">
            <a:avLst>
              <a:gd name="adj1" fmla="val -61625"/>
              <a:gd name="adj2" fmla="val 5183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/>
              <a:t>Compiled code/ Assembly code</a:t>
            </a:r>
          </a:p>
          <a:p>
            <a:pPr algn="ctr"/>
            <a:r>
              <a:rPr lang="en-US" sz="1000" b="1"/>
              <a:t>Advanced Addressing modes</a:t>
            </a:r>
          </a:p>
          <a:p>
            <a:pPr algn="ctr"/>
            <a:r>
              <a:rPr lang="en-US" sz="1000" b="1"/>
              <a:t>Sophisticated Instruction set</a:t>
            </a:r>
            <a:endParaRPr lang="en-US"/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6324600" y="2133600"/>
            <a:ext cx="2667000" cy="1295400"/>
          </a:xfrm>
          <a:prstGeom prst="cloudCallout">
            <a:avLst>
              <a:gd name="adj1" fmla="val -41903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/>
              <a:t>Support for Memory Management</a:t>
            </a:r>
          </a:p>
          <a:p>
            <a:pPr algn="ctr"/>
            <a:r>
              <a:rPr lang="en-US" sz="1000" b="1"/>
              <a:t>and Task Management</a:t>
            </a:r>
          </a:p>
          <a:p>
            <a:pPr algn="ctr"/>
            <a:r>
              <a:rPr lang="en-US" sz="1000" b="1"/>
              <a:t>Multiuser OS - Protection, Virtual</a:t>
            </a:r>
          </a:p>
          <a:p>
            <a:pPr algn="ctr"/>
            <a:r>
              <a:rPr lang="en-US" sz="1000" b="1"/>
              <a:t>Memory, Context Switching</a:t>
            </a:r>
            <a:endParaRPr lang="en-US"/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6553200" y="4724400"/>
            <a:ext cx="990600" cy="762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  <a:p>
            <a:pPr algn="ctr"/>
            <a:r>
              <a:rPr lang="en-US" sz="1200" b="1"/>
              <a:t>Intel</a:t>
            </a:r>
            <a:endParaRPr lang="en-US" sz="1200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7467600" y="3886200"/>
            <a:ext cx="1524000" cy="914400"/>
          </a:xfrm>
          <a:prstGeom prst="wedgeRectCallout">
            <a:avLst>
              <a:gd name="adj1" fmla="val -45000"/>
              <a:gd name="adj2" fmla="val 684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/>
              <a:t>Understanding</a:t>
            </a:r>
          </a:p>
          <a:p>
            <a:pPr algn="ctr"/>
            <a:r>
              <a:rPr lang="en-US" sz="1000" b="1"/>
              <a:t>How I manage</a:t>
            </a:r>
          </a:p>
          <a:p>
            <a:pPr algn="ctr"/>
            <a:r>
              <a:rPr lang="en-US" sz="1000" b="1"/>
              <a:t>these demands makes my </a:t>
            </a:r>
          </a:p>
          <a:p>
            <a:pPr algn="ctr"/>
            <a:r>
              <a:rPr lang="en-US" sz="1000" b="1"/>
              <a:t>biography</a:t>
            </a:r>
          </a:p>
          <a:p>
            <a:pPr algn="ctr"/>
            <a:r>
              <a:rPr lang="en-US" sz="1000" b="1"/>
              <a:t>interesting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0" grpId="0" animBg="1" autoUpdateAnimBg="0"/>
      <p:bldP spid="14341" grpId="0" animBg="1" autoUpdateAnimBg="0"/>
      <p:bldP spid="14342" grpId="0" animBg="1" autoUpdateAnimBg="0"/>
      <p:bldP spid="14343" grpId="0" animBg="1" autoUpdateAnimBg="0"/>
      <p:bldP spid="14344" grpId="0" animBg="1"/>
      <p:bldP spid="14345" grpId="0" autoUpdateAnimBg="0"/>
      <p:bldP spid="14346" grpId="0" animBg="1"/>
      <p:bldP spid="14347" grpId="0" animBg="1"/>
      <p:bldP spid="14348" grpId="0" animBg="1"/>
      <p:bldP spid="14349" grpId="0" animBg="1"/>
      <p:bldP spid="14350" grpId="0" animBg="1" autoUpdateAnimBg="0"/>
      <p:bldP spid="14351" grpId="0" animBg="1" autoUpdateAnimBg="0"/>
      <p:bldP spid="14352" grpId="0" animBg="1" autoUpdateAnimBg="0"/>
      <p:bldP spid="14353" grpId="0" animBg="1" autoUpdateAnimBg="0"/>
      <p:bldP spid="1435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64008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Multi User Operating Systems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Ease of Programming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Process Mobility in the Address Space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Multiprocess Context switching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Protection across Processes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Intra process protection: Separation of Code, Data and Stack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Inter process protection</a:t>
            </a:r>
          </a:p>
          <a:p>
            <a:pPr>
              <a:lnSpc>
                <a:spcPct val="90000"/>
              </a:lnSpc>
            </a:pPr>
            <a:r>
              <a:rPr lang="en-US" sz="2800"/>
              <a:t>Virtual Memory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4GB address space for every process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629400" y="1066800"/>
            <a:ext cx="2209800" cy="2133600"/>
          </a:xfrm>
          <a:prstGeom prst="cloudCallout">
            <a:avLst>
              <a:gd name="adj1" fmla="val -44324"/>
              <a:gd name="adj2" fmla="val 6800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Ensured by</a:t>
            </a:r>
          </a:p>
          <a:p>
            <a:pPr algn="ctr"/>
            <a:r>
              <a:rPr lang="en-US"/>
              <a:t>Segmentation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172200" y="3048000"/>
            <a:ext cx="2209800" cy="2133600"/>
          </a:xfrm>
          <a:prstGeom prst="cloudCallout">
            <a:avLst>
              <a:gd name="adj1" fmla="val -66093"/>
              <a:gd name="adj2" fmla="val 6800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Ensured by</a:t>
            </a:r>
          </a:p>
          <a:p>
            <a:pPr algn="ctr"/>
            <a:r>
              <a:rPr lang="en-US"/>
              <a:t>Paging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1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11430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if (j&gt;k)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max = j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else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max = k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447800" y="14478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05000" y="762000"/>
            <a:ext cx="3810000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 Code_Segment:        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mov EAX, [0]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mov EBX, [4]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 cmp EAX,EBX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 jle 0x7 //Label_1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 mov [8], EAX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 jmp 0x5 //Label_2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Label_1: mov [8], EBX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Label_2: ….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28600" y="2362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28600" y="762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28600" y="762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371600" y="762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895600" y="5867400"/>
            <a:ext cx="381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Ease Of Programming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1981200" y="6858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1981200" y="685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4648200" y="6858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981200" y="4114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981200" y="4114800"/>
            <a:ext cx="26670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Data Segment: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0: // Allocated for j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4: // Allocated for k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8: // Allocated for max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981200" y="4114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648200" y="4114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1981200" y="5562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4648200" y="838200"/>
            <a:ext cx="2209800" cy="1371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Code and Data </a:t>
            </a:r>
          </a:p>
          <a:p>
            <a:pPr algn="ctr"/>
            <a:r>
              <a:rPr lang="en-US" sz="1400" b="1"/>
              <a:t>segments are separate </a:t>
            </a:r>
          </a:p>
          <a:p>
            <a:pPr algn="ctr"/>
            <a:r>
              <a:rPr lang="en-US" sz="1400" b="1"/>
              <a:t>and both assumed </a:t>
            </a:r>
          </a:p>
          <a:p>
            <a:pPr algn="ctr"/>
            <a:r>
              <a:rPr lang="en-US" sz="1400" b="1"/>
              <a:t>to start from 0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7086600" y="914400"/>
            <a:ext cx="1752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Operating System</a:t>
            </a:r>
          </a:p>
          <a:p>
            <a:pPr algn="ctr"/>
            <a:r>
              <a:rPr lang="en-US" sz="1600" b="1"/>
              <a:t>(Kernel)</a:t>
            </a:r>
            <a:endParaRPr lang="en-US" b="1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7162800" y="381000"/>
            <a:ext cx="1524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Main Memory</a:t>
            </a:r>
            <a:endParaRPr lang="en-US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7086600" y="2057400"/>
            <a:ext cx="1752600" cy="990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Other User</a:t>
            </a:r>
          </a:p>
          <a:p>
            <a:pPr algn="ctr"/>
            <a:r>
              <a:rPr lang="en-US" sz="1600" b="1"/>
              <a:t>Process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7086600" y="3048000"/>
            <a:ext cx="1752600" cy="990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Our Code </a:t>
            </a:r>
          </a:p>
          <a:p>
            <a:pPr algn="ctr"/>
            <a:r>
              <a:rPr lang="en-US" sz="1600" b="1"/>
              <a:t>Segment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7086600" y="4038600"/>
            <a:ext cx="1752600" cy="685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Vacant</a:t>
            </a:r>
          </a:p>
          <a:p>
            <a:pPr algn="ctr"/>
            <a:r>
              <a:rPr lang="en-US" sz="1600" b="1"/>
              <a:t>Space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7086600" y="4724400"/>
            <a:ext cx="1752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Our Data</a:t>
            </a:r>
          </a:p>
          <a:p>
            <a:pPr algn="ctr"/>
            <a:r>
              <a:rPr lang="en-US" sz="1600" b="1"/>
              <a:t>Segment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7086600" y="5410200"/>
            <a:ext cx="1752600" cy="685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Vacant </a:t>
            </a:r>
          </a:p>
          <a:p>
            <a:pPr algn="ctr"/>
            <a:r>
              <a:rPr lang="en-US" sz="1600" b="1"/>
              <a:t>Space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629400" y="762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0000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629400" y="1905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0700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629400" y="2895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0900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6629400" y="3886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1900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629400" y="4572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2100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629400" y="5257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2300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629400" y="5943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2500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81000" y="4648200"/>
            <a:ext cx="14478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/>
              <a:t>Address of  j: 2100</a:t>
            </a:r>
          </a:p>
          <a:p>
            <a:pPr algn="ctr"/>
            <a:r>
              <a:rPr lang="en-US" sz="1000" b="1"/>
              <a:t>Address of  k: 2104</a:t>
            </a:r>
          </a:p>
          <a:p>
            <a:pPr algn="ctr"/>
            <a:r>
              <a:rPr lang="en-US" sz="1000" b="1"/>
              <a:t>Address of max: 2108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5486400" y="4114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2100</a:t>
            </a: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6553200" y="4495800"/>
            <a:ext cx="457200" cy="152400"/>
          </a:xfrm>
          <a:prstGeom prst="line">
            <a:avLst/>
          </a:prstGeom>
          <a:noFill/>
          <a:ln w="15875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4800600" y="3886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Segment Register (Data)</a:t>
            </a:r>
          </a:p>
        </p:txBody>
      </p:sp>
      <p:sp>
        <p:nvSpPr>
          <p:cNvPr id="8229" name="Oval 37"/>
          <p:cNvSpPr>
            <a:spLocks noChangeArrowheads="1"/>
          </p:cNvSpPr>
          <p:nvPr/>
        </p:nvSpPr>
        <p:spPr bwMode="auto">
          <a:xfrm>
            <a:off x="4800600" y="2743200"/>
            <a:ext cx="1905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/>
              <a:t>Every Memory Data</a:t>
            </a:r>
          </a:p>
          <a:p>
            <a:pPr algn="ctr"/>
            <a:r>
              <a:rPr lang="en-US" sz="1000" b="1"/>
              <a:t>Access should add</a:t>
            </a:r>
          </a:p>
          <a:p>
            <a:pPr algn="ctr"/>
            <a:r>
              <a:rPr lang="en-US" sz="1000" b="1"/>
              <a:t>the value stored in</a:t>
            </a:r>
          </a:p>
          <a:p>
            <a:pPr algn="ctr"/>
            <a:r>
              <a:rPr lang="en-US" sz="1000" b="1"/>
              <a:t>Data Segment Register</a:t>
            </a:r>
          </a:p>
          <a:p>
            <a:pPr algn="ctr"/>
            <a:r>
              <a:rPr lang="en-US" sz="1000" b="1"/>
              <a:t>By default.</a:t>
            </a: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H="1" flipV="1">
            <a:off x="3962400" y="1447800"/>
            <a:ext cx="1219200" cy="137160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H="1" flipV="1">
            <a:off x="3962400" y="1752600"/>
            <a:ext cx="1143000" cy="1143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H="1" flipV="1">
            <a:off x="3505200" y="2895600"/>
            <a:ext cx="1295400" cy="1524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 flipH="1">
            <a:off x="3505200" y="3276600"/>
            <a:ext cx="1295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 autoUpdateAnimBg="0"/>
      <p:bldP spid="8211" grpId="0" animBg="1" autoUpdateAnimBg="0"/>
      <p:bldP spid="8212" grpId="0" animBg="1" autoUpdateAnimBg="0"/>
      <p:bldP spid="8213" grpId="0" animBg="1" autoUpdateAnimBg="0"/>
      <p:bldP spid="8214" grpId="0" animBg="1" autoUpdateAnimBg="0"/>
      <p:bldP spid="8215" grpId="0" animBg="1" autoUpdateAnimBg="0"/>
      <p:bldP spid="8216" grpId="0" animBg="1" autoUpdateAnimBg="0"/>
      <p:bldP spid="8217" grpId="0" animBg="1" autoUpdateAnimBg="0"/>
      <p:bldP spid="8218" grpId="0" autoUpdateAnimBg="0"/>
      <p:bldP spid="8219" grpId="0" autoUpdateAnimBg="0"/>
      <p:bldP spid="8220" grpId="0" autoUpdateAnimBg="0"/>
      <p:bldP spid="8221" grpId="0" autoUpdateAnimBg="0"/>
      <p:bldP spid="8222" grpId="0" autoUpdateAnimBg="0"/>
      <p:bldP spid="8223" grpId="0" autoUpdateAnimBg="0"/>
      <p:bldP spid="8224" grpId="0" autoUpdateAnimBg="0"/>
      <p:bldP spid="8225" grpId="0" animBg="1" autoUpdateAnimBg="0"/>
      <p:bldP spid="8226" grpId="0" animBg="1" autoUpdateAnimBg="0"/>
      <p:bldP spid="8227" grpId="0" animBg="1"/>
      <p:bldP spid="8228" grpId="0" autoUpdateAnimBg="0"/>
      <p:bldP spid="8229" grpId="0" animBg="1" autoUpdateAnimBg="0"/>
      <p:bldP spid="8230" grpId="0" animBg="1"/>
      <p:bldP spid="8231" grpId="0" animBg="1"/>
      <p:bldP spid="8232" grpId="0" animBg="1"/>
      <p:bldP spid="82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11430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if (j&gt;k)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max = j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else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max = k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447800" y="14478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05000" y="762000"/>
            <a:ext cx="3810000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 Code_Segment:        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mov EAX, [0]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mov EBX, [4]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 cmp EAX,EBX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 jle 0x7 //Label_1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 mov [8], EAX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               jmp 0x5 //Label_2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Label_1: mov [8], EBX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Label_2: ….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28600" y="2362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28600" y="762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28600" y="762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371600" y="762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895600" y="5867400"/>
            <a:ext cx="381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Process Mobility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1981200" y="6858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981200" y="685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4648200" y="6858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981200" y="4114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981200" y="4114800"/>
            <a:ext cx="26670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Data Segment: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0: // Allocated for j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4: // Allocated for k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8: // Allocated for max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981200" y="4114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4648200" y="4114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981200" y="5562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086600" y="914400"/>
            <a:ext cx="1752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Operating System</a:t>
            </a:r>
          </a:p>
          <a:p>
            <a:pPr algn="ctr"/>
            <a:r>
              <a:rPr lang="en-US" sz="1600" b="1"/>
              <a:t>(Kernel)</a:t>
            </a:r>
            <a:endParaRPr lang="en-US" b="1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162800" y="381000"/>
            <a:ext cx="1524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Main Memory</a:t>
            </a: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086600" y="2057400"/>
            <a:ext cx="1752600" cy="990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Other User</a:t>
            </a:r>
          </a:p>
          <a:p>
            <a:pPr algn="ctr"/>
            <a:r>
              <a:rPr lang="en-US" sz="1600" b="1"/>
              <a:t>Process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7086600" y="3048000"/>
            <a:ext cx="1752600" cy="990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Our Code </a:t>
            </a:r>
          </a:p>
          <a:p>
            <a:pPr algn="ctr"/>
            <a:r>
              <a:rPr lang="en-US" sz="1600" b="1"/>
              <a:t>Segment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7086600" y="4038600"/>
            <a:ext cx="1752600" cy="685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Vacant</a:t>
            </a:r>
          </a:p>
          <a:p>
            <a:pPr algn="ctr"/>
            <a:r>
              <a:rPr lang="en-US" sz="1600" b="1"/>
              <a:t>Space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7086600" y="4724400"/>
            <a:ext cx="1752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Our Data</a:t>
            </a:r>
          </a:p>
          <a:p>
            <a:pPr algn="ctr"/>
            <a:r>
              <a:rPr lang="en-US" sz="1600" b="1"/>
              <a:t>Segment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7086600" y="5410200"/>
            <a:ext cx="1752600" cy="685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Vacant </a:t>
            </a:r>
          </a:p>
          <a:p>
            <a:pPr algn="ctr"/>
            <a:r>
              <a:rPr lang="en-US" sz="1600" b="1"/>
              <a:t>Space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629400" y="762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0000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6629400" y="1905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0700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629400" y="2895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0900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629400" y="3886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1900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6629400" y="4572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2100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629400" y="5257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2300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629400" y="5943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2500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381000" y="4648200"/>
            <a:ext cx="14478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/>
              <a:t>Address of  j: 2100</a:t>
            </a:r>
          </a:p>
          <a:p>
            <a:pPr algn="ctr"/>
            <a:r>
              <a:rPr lang="en-US" sz="1000" b="1"/>
              <a:t>Address of  k: 2104</a:t>
            </a:r>
          </a:p>
          <a:p>
            <a:pPr algn="ctr"/>
            <a:r>
              <a:rPr lang="en-US" sz="1000" b="1"/>
              <a:t>Address of max: 2108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486400" y="4114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2100</a:t>
            </a:r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6553200" y="4495800"/>
            <a:ext cx="457200" cy="152400"/>
          </a:xfrm>
          <a:prstGeom prst="line">
            <a:avLst/>
          </a:prstGeom>
          <a:noFill/>
          <a:ln w="15875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4800600" y="3886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Segment Register (Data)</a:t>
            </a:r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4800600" y="2743200"/>
            <a:ext cx="1905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/>
              <a:t>A new process needs a </a:t>
            </a:r>
          </a:p>
          <a:p>
            <a:pPr algn="ctr"/>
            <a:r>
              <a:rPr lang="en-US" sz="1000" b="1"/>
              <a:t>segment of size 260</a:t>
            </a:r>
          </a:p>
          <a:p>
            <a:pPr algn="ctr"/>
            <a:r>
              <a:rPr lang="en-US" sz="1000" b="1"/>
              <a:t>The space is available</a:t>
            </a:r>
          </a:p>
          <a:p>
            <a:pPr algn="ctr"/>
            <a:r>
              <a:rPr lang="en-US" sz="1000" b="1"/>
              <a:t>but not contiguous</a:t>
            </a: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7086600" y="5410200"/>
            <a:ext cx="1752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Our Data</a:t>
            </a:r>
          </a:p>
          <a:p>
            <a:pPr algn="ctr"/>
            <a:r>
              <a:rPr lang="en-US" sz="1600" b="1"/>
              <a:t>Segment</a:t>
            </a: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7086600" y="4724400"/>
            <a:ext cx="1752600" cy="685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Vacant</a:t>
            </a:r>
          </a:p>
          <a:p>
            <a:pPr algn="ctr"/>
            <a:r>
              <a:rPr lang="en-US" sz="1600" b="1"/>
              <a:t>Space</a:t>
            </a: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5486400" y="4114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2300</a:t>
            </a: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6553200" y="4495800"/>
            <a:ext cx="457200" cy="838200"/>
          </a:xfrm>
          <a:prstGeom prst="line">
            <a:avLst/>
          </a:prstGeom>
          <a:noFill/>
          <a:ln w="9525">
            <a:solidFill>
              <a:srgbClr val="FF99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7086600" y="4038600"/>
            <a:ext cx="1752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/>
              <a:t>New User </a:t>
            </a:r>
          </a:p>
          <a:p>
            <a:pPr algn="ctr"/>
            <a:r>
              <a:rPr lang="en-US" sz="1800" b="1"/>
              <a:t>Process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6629400" y="4953000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2160</a:t>
            </a: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7086600" y="5029200"/>
            <a:ext cx="1752600" cy="381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Vacant Space</a:t>
            </a: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381000" y="4648200"/>
            <a:ext cx="1447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/>
              <a:t>Address of j: 2300</a:t>
            </a:r>
          </a:p>
          <a:p>
            <a:pPr algn="ctr"/>
            <a:r>
              <a:rPr lang="en-US" sz="1000" b="1"/>
              <a:t>Address of k: 2304</a:t>
            </a:r>
          </a:p>
          <a:p>
            <a:pPr algn="ctr"/>
            <a:r>
              <a:rPr lang="en-US" sz="1000" b="1"/>
              <a:t>Address of max: 2308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 animBg="1" autoUpdateAnimBg="0"/>
      <p:bldP spid="9235" grpId="0" animBg="1" autoUpdateAnimBg="0"/>
      <p:bldP spid="9236" grpId="0" animBg="1" autoUpdateAnimBg="0"/>
      <p:bldP spid="9237" grpId="0" animBg="1" autoUpdateAnimBg="0"/>
      <p:bldP spid="9238" grpId="0" animBg="1" autoUpdateAnimBg="0"/>
      <p:bldP spid="9239" grpId="0" animBg="1" autoUpdateAnimBg="0"/>
      <p:bldP spid="9240" grpId="0" animBg="1" autoUpdateAnimBg="0"/>
      <p:bldP spid="9241" grpId="0" autoUpdateAnimBg="0"/>
      <p:bldP spid="9242" grpId="0" autoUpdateAnimBg="0"/>
      <p:bldP spid="9243" grpId="0" autoUpdateAnimBg="0"/>
      <p:bldP spid="9244" grpId="0" autoUpdateAnimBg="0"/>
      <p:bldP spid="9245" grpId="0" autoUpdateAnimBg="0"/>
      <p:bldP spid="9246" grpId="0" autoUpdateAnimBg="0"/>
      <p:bldP spid="9247" grpId="0" autoUpdateAnimBg="0"/>
      <p:bldP spid="9248" grpId="0" animBg="1" autoUpdateAnimBg="0"/>
      <p:bldP spid="9249" grpId="0" animBg="1" autoUpdateAnimBg="0"/>
      <p:bldP spid="9250" grpId="0" animBg="1"/>
      <p:bldP spid="9251" grpId="0" autoUpdateAnimBg="0"/>
      <p:bldP spid="9252" grpId="0" animBg="1" autoUpdateAnimBg="0"/>
      <p:bldP spid="9253" grpId="0" animBg="1" autoUpdateAnimBg="0"/>
      <p:bldP spid="9254" grpId="0" animBg="1" autoUpdateAnimBg="0"/>
      <p:bldP spid="9255" grpId="0" animBg="1" autoUpdateAnimBg="0"/>
      <p:bldP spid="9256" grpId="0" animBg="1"/>
      <p:bldP spid="9257" grpId="0" animBg="1" autoUpdateAnimBg="0"/>
      <p:bldP spid="9258" grpId="0" autoUpdateAnimBg="0"/>
      <p:bldP spid="9259" grpId="0" animBg="1" autoUpdateAnimBg="0"/>
      <p:bldP spid="926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48" y="26268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 of Session-7</a:t>
            </a:r>
            <a:br>
              <a:rPr lang="en-US" dirty="0" smtClean="0"/>
            </a:b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2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535</Words>
  <Application>Microsoft Macintosh PowerPoint</Application>
  <PresentationFormat>On-screen Show (4:3)</PresentationFormat>
  <Paragraphs>169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Information Security - 2</vt:lpstr>
      <vt:lpstr>Computer Organization</vt:lpstr>
      <vt:lpstr>Slide 3</vt:lpstr>
      <vt:lpstr>Memory Management</vt:lpstr>
      <vt:lpstr>Slide 5</vt:lpstr>
      <vt:lpstr>Slide 6</vt:lpstr>
      <vt:lpstr>End of Session-7 Thank You</vt:lpstr>
    </vt:vector>
  </TitlesOfParts>
  <Company>iitm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 - 2</dc:title>
  <dc:creator>kamakoti veezhin athan</dc:creator>
  <cp:lastModifiedBy>dell</cp:lastModifiedBy>
  <cp:revision>13</cp:revision>
  <dcterms:created xsi:type="dcterms:W3CDTF">2015-12-05T01:32:01Z</dcterms:created>
  <dcterms:modified xsi:type="dcterms:W3CDTF">2015-12-12T13:34:42Z</dcterms:modified>
</cp:coreProperties>
</file>